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Peck" initials="JC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681D2-CEA6-4DE0-9757-9A4661F9861A}" v="7" dt="2019-08-01T12:32:43.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192" autoAdjust="0"/>
  </p:normalViewPr>
  <p:slideViewPr>
    <p:cSldViewPr>
      <p:cViewPr>
        <p:scale>
          <a:sx n="90" d="100"/>
          <a:sy n="90" d="100"/>
        </p:scale>
        <p:origin x="2838"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fne Chirivino" userId="9fc6bac9-90b9-4048-b436-4337ecaa006e" providerId="ADAL" clId="{8CD681D2-CEA6-4DE0-9757-9A4661F9861A}"/>
    <pc:docChg chg="custSel modSld">
      <pc:chgData name="Dafne Chirivino" userId="9fc6bac9-90b9-4048-b436-4337ecaa006e" providerId="ADAL" clId="{8CD681D2-CEA6-4DE0-9757-9A4661F9861A}" dt="2019-08-01T12:33:05.257" v="156" actId="1036"/>
      <pc:docMkLst>
        <pc:docMk/>
      </pc:docMkLst>
      <pc:sldChg chg="addSp delSp modSp">
        <pc:chgData name="Dafne Chirivino" userId="9fc6bac9-90b9-4048-b436-4337ecaa006e" providerId="ADAL" clId="{8CD681D2-CEA6-4DE0-9757-9A4661F9861A}" dt="2019-08-01T12:24:50.261" v="33" actId="553"/>
        <pc:sldMkLst>
          <pc:docMk/>
          <pc:sldMk cId="2805972951" sldId="256"/>
        </pc:sldMkLst>
        <pc:spChg chg="del">
          <ac:chgData name="Dafne Chirivino" userId="9fc6bac9-90b9-4048-b436-4337ecaa006e" providerId="ADAL" clId="{8CD681D2-CEA6-4DE0-9757-9A4661F9861A}" dt="2019-08-01T12:23:33.306" v="20" actId="478"/>
          <ac:spMkLst>
            <pc:docMk/>
            <pc:sldMk cId="2805972951" sldId="256"/>
            <ac:spMk id="2" creationId="{00000000-0000-0000-0000-000000000000}"/>
          </ac:spMkLst>
        </pc:spChg>
        <pc:spChg chg="mod">
          <ac:chgData name="Dafne Chirivino" userId="9fc6bac9-90b9-4048-b436-4337ecaa006e" providerId="ADAL" clId="{8CD681D2-CEA6-4DE0-9757-9A4661F9861A}" dt="2019-08-01T12:24:50.261" v="33" actId="553"/>
          <ac:spMkLst>
            <pc:docMk/>
            <pc:sldMk cId="2805972951" sldId="256"/>
            <ac:spMk id="6" creationId="{00000000-0000-0000-0000-000000000000}"/>
          </ac:spMkLst>
        </pc:spChg>
        <pc:spChg chg="add mod">
          <ac:chgData name="Dafne Chirivino" userId="9fc6bac9-90b9-4048-b436-4337ecaa006e" providerId="ADAL" clId="{8CD681D2-CEA6-4DE0-9757-9A4661F9861A}" dt="2019-08-01T12:24:44.683" v="32" actId="571"/>
          <ac:spMkLst>
            <pc:docMk/>
            <pc:sldMk cId="2805972951" sldId="256"/>
            <ac:spMk id="16" creationId="{9C358536-3CEE-4CCC-836E-CF8A69AA585D}"/>
          </ac:spMkLst>
        </pc:spChg>
        <pc:picChg chg="add mod modCrop">
          <ac:chgData name="Dafne Chirivino" userId="9fc6bac9-90b9-4048-b436-4337ecaa006e" providerId="ADAL" clId="{8CD681D2-CEA6-4DE0-9757-9A4661F9861A}" dt="2019-08-01T12:24:50.261" v="33" actId="553"/>
          <ac:picMkLst>
            <pc:docMk/>
            <pc:sldMk cId="2805972951" sldId="256"/>
            <ac:picMk id="15" creationId="{26B49FC3-EC2D-476F-B473-4B58410974CE}"/>
          </ac:picMkLst>
        </pc:picChg>
        <pc:picChg chg="add mod">
          <ac:chgData name="Dafne Chirivino" userId="9fc6bac9-90b9-4048-b436-4337ecaa006e" providerId="ADAL" clId="{8CD681D2-CEA6-4DE0-9757-9A4661F9861A}" dt="2019-08-01T12:24:44.683" v="32" actId="571"/>
          <ac:picMkLst>
            <pc:docMk/>
            <pc:sldMk cId="2805972951" sldId="256"/>
            <ac:picMk id="17" creationId="{6D3D60E7-19AD-4AF8-A01C-1049BF5408FF}"/>
          </ac:picMkLst>
        </pc:picChg>
      </pc:sldChg>
      <pc:sldChg chg="addSp delSp modSp">
        <pc:chgData name="Dafne Chirivino" userId="9fc6bac9-90b9-4048-b436-4337ecaa006e" providerId="ADAL" clId="{8CD681D2-CEA6-4DE0-9757-9A4661F9861A}" dt="2019-08-01T12:33:05.257" v="156" actId="1036"/>
        <pc:sldMkLst>
          <pc:docMk/>
          <pc:sldMk cId="2664354712" sldId="258"/>
        </pc:sldMkLst>
        <pc:spChg chg="mod">
          <ac:chgData name="Dafne Chirivino" userId="9fc6bac9-90b9-4048-b436-4337ecaa006e" providerId="ADAL" clId="{8CD681D2-CEA6-4DE0-9757-9A4661F9861A}" dt="2019-08-01T12:33:05.257" v="156" actId="1036"/>
          <ac:spMkLst>
            <pc:docMk/>
            <pc:sldMk cId="2664354712" sldId="258"/>
            <ac:spMk id="2" creationId="{00000000-0000-0000-0000-000000000000}"/>
          </ac:spMkLst>
        </pc:spChg>
        <pc:spChg chg="del">
          <ac:chgData name="Dafne Chirivino" userId="9fc6bac9-90b9-4048-b436-4337ecaa006e" providerId="ADAL" clId="{8CD681D2-CEA6-4DE0-9757-9A4661F9861A}" dt="2019-08-01T12:30:54.218" v="34" actId="478"/>
          <ac:spMkLst>
            <pc:docMk/>
            <pc:sldMk cId="2664354712" sldId="258"/>
            <ac:spMk id="3" creationId="{00000000-0000-0000-0000-000000000000}"/>
          </ac:spMkLst>
        </pc:spChg>
        <pc:spChg chg="del">
          <ac:chgData name="Dafne Chirivino" userId="9fc6bac9-90b9-4048-b436-4337ecaa006e" providerId="ADAL" clId="{8CD681D2-CEA6-4DE0-9757-9A4661F9861A}" dt="2019-08-01T12:30:56.457" v="35" actId="478"/>
          <ac:spMkLst>
            <pc:docMk/>
            <pc:sldMk cId="2664354712" sldId="258"/>
            <ac:spMk id="4" creationId="{00000000-0000-0000-0000-000000000000}"/>
          </ac:spMkLst>
        </pc:spChg>
        <pc:spChg chg="del">
          <ac:chgData name="Dafne Chirivino" userId="9fc6bac9-90b9-4048-b436-4337ecaa006e" providerId="ADAL" clId="{8CD681D2-CEA6-4DE0-9757-9A4661F9861A}" dt="2019-08-01T12:30:58.914" v="36" actId="478"/>
          <ac:spMkLst>
            <pc:docMk/>
            <pc:sldMk cId="2664354712" sldId="258"/>
            <ac:spMk id="5" creationId="{00000000-0000-0000-0000-000000000000}"/>
          </ac:spMkLst>
        </pc:spChg>
        <pc:spChg chg="del">
          <ac:chgData name="Dafne Chirivino" userId="9fc6bac9-90b9-4048-b436-4337ecaa006e" providerId="ADAL" clId="{8CD681D2-CEA6-4DE0-9757-9A4661F9861A}" dt="2019-08-01T12:31:23.452" v="38" actId="478"/>
          <ac:spMkLst>
            <pc:docMk/>
            <pc:sldMk cId="2664354712" sldId="258"/>
            <ac:spMk id="6" creationId="{00000000-0000-0000-0000-000000000000}"/>
          </ac:spMkLst>
        </pc:spChg>
        <pc:picChg chg="add del mod">
          <ac:chgData name="Dafne Chirivino" userId="9fc6bac9-90b9-4048-b436-4337ecaa006e" providerId="ADAL" clId="{8CD681D2-CEA6-4DE0-9757-9A4661F9861A}" dt="2019-08-01T12:32:35.345" v="118" actId="478"/>
          <ac:picMkLst>
            <pc:docMk/>
            <pc:sldMk cId="2664354712" sldId="258"/>
            <ac:picMk id="8" creationId="{2B765208-39ED-461D-A59C-58D57959BA3C}"/>
          </ac:picMkLst>
        </pc:picChg>
        <pc:picChg chg="add">
          <ac:chgData name="Dafne Chirivino" userId="9fc6bac9-90b9-4048-b436-4337ecaa006e" providerId="ADAL" clId="{8CD681D2-CEA6-4DE0-9757-9A4661F9861A}" dt="2019-08-01T12:32:43.703" v="119"/>
          <ac:picMkLst>
            <pc:docMk/>
            <pc:sldMk cId="2664354712" sldId="258"/>
            <ac:picMk id="9" creationId="{6D4B2E17-30B1-4DDC-B564-EF3C1BF02324}"/>
          </ac:picMkLst>
        </pc:picChg>
        <pc:picChg chg="add mod">
          <ac:chgData name="Dafne Chirivino" userId="9fc6bac9-90b9-4048-b436-4337ecaa006e" providerId="ADAL" clId="{8CD681D2-CEA6-4DE0-9757-9A4661F9861A}" dt="2019-08-01T12:32:50.356" v="138" actId="1035"/>
          <ac:picMkLst>
            <pc:docMk/>
            <pc:sldMk cId="2664354712" sldId="258"/>
            <ac:picMk id="11" creationId="{1195FB66-08D1-4D25-9257-A8E6A5CE9DE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95536" y="1311950"/>
            <a:ext cx="6057800" cy="11927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userDrawn="1"/>
        </p:nvSpPr>
        <p:spPr>
          <a:xfrm>
            <a:off x="395536" y="1311950"/>
            <a:ext cx="6057800" cy="738664"/>
          </a:xfrm>
          <a:prstGeom prst="rect">
            <a:avLst/>
          </a:prstGeom>
          <a:solidFill>
            <a:schemeClr val="tx2">
              <a:lumMod val="75000"/>
            </a:schemeClr>
          </a:solid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Name of invention</a:t>
            </a:r>
          </a:p>
          <a:p>
            <a:r>
              <a:rPr lang="en-GB" dirty="0">
                <a:solidFill>
                  <a:schemeClr val="bg1"/>
                </a:solidFill>
                <a:latin typeface="Arial" panose="020B0604020202020204" pitchFamily="34" charset="0"/>
                <a:cs typeface="Arial" panose="020B0604020202020204" pitchFamily="34" charset="0"/>
              </a:rPr>
              <a:t>Brief description</a:t>
            </a:r>
          </a:p>
        </p:txBody>
      </p:sp>
      <p:pic>
        <p:nvPicPr>
          <p:cNvPr id="9" name="Picture 8" descr="positive_colour.png"/>
          <p:cNvPicPr>
            <a:picLocks noChangeAspect="1"/>
          </p:cNvPicPr>
          <p:nvPr userDrawn="1"/>
        </p:nvPicPr>
        <p:blipFill>
          <a:blip r:embed="rId2" cstate="print"/>
          <a:stretch>
            <a:fillRect/>
          </a:stretch>
        </p:blipFill>
        <p:spPr>
          <a:xfrm>
            <a:off x="395536" y="476672"/>
            <a:ext cx="2160000" cy="691890"/>
          </a:xfrm>
          <a:prstGeom prst="rect">
            <a:avLst/>
          </a:prstGeom>
        </p:spPr>
      </p:pic>
      <p:sp>
        <p:nvSpPr>
          <p:cNvPr id="3" name="Picture Placeholder 2"/>
          <p:cNvSpPr>
            <a:spLocks noGrp="1"/>
          </p:cNvSpPr>
          <p:nvPr>
            <p:ph type="pic" sz="quarter" idx="14"/>
          </p:nvPr>
        </p:nvSpPr>
        <p:spPr>
          <a:xfrm>
            <a:off x="395536" y="2505075"/>
            <a:ext cx="6057652" cy="2160588"/>
          </a:xfrm>
          <a:prstGeom prst="rect">
            <a:avLst/>
          </a:prstGeom>
        </p:spPr>
        <p:txBody>
          <a:bodyPr/>
          <a:lstStyle>
            <a:lvl1pPr marL="0" indent="0">
              <a:buNone/>
              <a:defRPr sz="1200"/>
            </a:lvl1pPr>
          </a:lstStyle>
          <a:p>
            <a:r>
              <a:rPr lang="en-US"/>
              <a:t>Click icon to add picture</a:t>
            </a:r>
            <a:endParaRPr lang="en-GB" dirty="0"/>
          </a:p>
        </p:txBody>
      </p:sp>
      <p:sp>
        <p:nvSpPr>
          <p:cNvPr id="6" name="Text Placeholder 5"/>
          <p:cNvSpPr>
            <a:spLocks noGrp="1"/>
          </p:cNvSpPr>
          <p:nvPr>
            <p:ph type="body" sz="quarter" idx="15"/>
          </p:nvPr>
        </p:nvSpPr>
        <p:spPr>
          <a:xfrm>
            <a:off x="395288" y="4737100"/>
            <a:ext cx="6057900" cy="1152525"/>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p:cNvSpPr>
            <a:spLocks noGrp="1"/>
          </p:cNvSpPr>
          <p:nvPr>
            <p:ph type="body" sz="quarter" idx="16"/>
          </p:nvPr>
        </p:nvSpPr>
        <p:spPr>
          <a:xfrm>
            <a:off x="438150" y="6033120"/>
            <a:ext cx="2270125" cy="1799605"/>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p:cNvSpPr>
            <a:spLocks noGrp="1"/>
          </p:cNvSpPr>
          <p:nvPr>
            <p:ph type="body" sz="quarter" idx="17"/>
          </p:nvPr>
        </p:nvSpPr>
        <p:spPr>
          <a:xfrm>
            <a:off x="2924175" y="6032500"/>
            <a:ext cx="2233613" cy="1800225"/>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24"/>
          <p:cNvSpPr>
            <a:spLocks noGrp="1"/>
          </p:cNvSpPr>
          <p:nvPr>
            <p:ph type="pic" sz="quarter" idx="18"/>
          </p:nvPr>
        </p:nvSpPr>
        <p:spPr>
          <a:xfrm>
            <a:off x="5229200" y="6032500"/>
            <a:ext cx="1265263" cy="1800225"/>
          </a:xfrm>
          <a:prstGeom prst="rect">
            <a:avLst/>
          </a:prstGeom>
        </p:spPr>
        <p:txBody>
          <a:bodyPr/>
          <a:lstStyle>
            <a:lvl1pPr>
              <a:defRPr sz="1000"/>
            </a:lvl1pPr>
          </a:lstStyle>
          <a:p>
            <a:r>
              <a:rPr lang="en-US"/>
              <a:t>Click icon to add picture</a:t>
            </a:r>
            <a:endParaRPr lang="en-GB" dirty="0"/>
          </a:p>
        </p:txBody>
      </p:sp>
    </p:spTree>
    <p:extLst>
      <p:ext uri="{BB962C8B-B14F-4D97-AF65-F5344CB8AC3E}">
        <p14:creationId xmlns:p14="http://schemas.microsoft.com/office/powerpoint/2010/main" val="66378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1"/>
          <p:cNvSpPr>
            <a:spLocks noGrp="1"/>
          </p:cNvSpPr>
          <p:nvPr>
            <p:ph type="body" sz="quarter" idx="13"/>
          </p:nvPr>
        </p:nvSpPr>
        <p:spPr>
          <a:xfrm>
            <a:off x="476250" y="631825"/>
            <a:ext cx="2952750" cy="7993583"/>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7"/>
          <p:cNvSpPr>
            <a:spLocks noGrp="1"/>
          </p:cNvSpPr>
          <p:nvPr>
            <p:ph type="pic" sz="quarter" idx="10"/>
          </p:nvPr>
        </p:nvSpPr>
        <p:spPr>
          <a:xfrm>
            <a:off x="3645024" y="632520"/>
            <a:ext cx="2663701" cy="2232025"/>
          </a:xfrm>
          <a:prstGeom prst="rect">
            <a:avLst/>
          </a:prstGeom>
        </p:spPr>
        <p:txBody>
          <a:bodyPr/>
          <a:lstStyle/>
          <a:p>
            <a:r>
              <a:rPr lang="en-US"/>
              <a:t>Click icon to add picture</a:t>
            </a:r>
            <a:endParaRPr lang="en-GB"/>
          </a:p>
        </p:txBody>
      </p:sp>
      <p:sp>
        <p:nvSpPr>
          <p:cNvPr id="6" name="Picture Placeholder 7"/>
          <p:cNvSpPr>
            <a:spLocks noGrp="1"/>
          </p:cNvSpPr>
          <p:nvPr>
            <p:ph type="pic" sz="quarter" idx="11"/>
          </p:nvPr>
        </p:nvSpPr>
        <p:spPr>
          <a:xfrm>
            <a:off x="3645024" y="3080792"/>
            <a:ext cx="2663701" cy="2232025"/>
          </a:xfrm>
          <a:prstGeom prst="rect">
            <a:avLst/>
          </a:prstGeom>
        </p:spPr>
        <p:txBody>
          <a:bodyPr/>
          <a:lstStyle/>
          <a:p>
            <a:r>
              <a:rPr lang="en-US"/>
              <a:t>Click icon to add picture</a:t>
            </a:r>
            <a:endParaRPr lang="en-GB"/>
          </a:p>
        </p:txBody>
      </p:sp>
      <p:sp>
        <p:nvSpPr>
          <p:cNvPr id="7" name="Picture Placeholder 7"/>
          <p:cNvSpPr>
            <a:spLocks noGrp="1"/>
          </p:cNvSpPr>
          <p:nvPr>
            <p:ph type="pic" sz="quarter" idx="12"/>
          </p:nvPr>
        </p:nvSpPr>
        <p:spPr>
          <a:xfrm>
            <a:off x="3645024" y="5457056"/>
            <a:ext cx="2663701" cy="2232025"/>
          </a:xfrm>
          <a:prstGeom prst="rect">
            <a:avLst/>
          </a:prstGeom>
        </p:spPr>
        <p:txBody>
          <a:bodyPr/>
          <a:lstStyle/>
          <a:p>
            <a:r>
              <a:rPr lang="en-US"/>
              <a:t>Click icon to add picture</a:t>
            </a:r>
            <a:endParaRPr lang="en-GB" dirty="0"/>
          </a:p>
        </p:txBody>
      </p:sp>
      <p:sp>
        <p:nvSpPr>
          <p:cNvPr id="9" name="Text Placeholder 8"/>
          <p:cNvSpPr>
            <a:spLocks noGrp="1"/>
          </p:cNvSpPr>
          <p:nvPr>
            <p:ph type="body" sz="quarter" idx="14"/>
          </p:nvPr>
        </p:nvSpPr>
        <p:spPr>
          <a:xfrm>
            <a:off x="3644900" y="7832725"/>
            <a:ext cx="2663825" cy="792163"/>
          </a:xfrm>
          <a:prstGeom prst="rect">
            <a:avLst/>
          </a:prstGeo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27742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37431" y="8841431"/>
            <a:ext cx="6057800" cy="4593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TextBox 8"/>
          <p:cNvSpPr txBox="1"/>
          <p:nvPr/>
        </p:nvSpPr>
        <p:spPr>
          <a:xfrm>
            <a:off x="437431" y="8841431"/>
            <a:ext cx="6057800" cy="230832"/>
          </a:xfrm>
          <a:prstGeom prst="rect">
            <a:avLst/>
          </a:prstGeom>
          <a:solidFill>
            <a:schemeClr val="tx2">
              <a:lumMod val="75000"/>
            </a:schemeClr>
          </a:solidFill>
        </p:spPr>
        <p:txBody>
          <a:bodyPr wrap="square" rtlCol="0">
            <a:spAutoFit/>
          </a:bodyPr>
          <a:lstStyle/>
          <a:p>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054877"/>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288" y="2145876"/>
            <a:ext cx="6057800" cy="5748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Arial" panose="020B0604020202020204" pitchFamily="34" charset="0"/>
                <a:cs typeface="Arial" panose="020B0604020202020204" pitchFamily="34" charset="0"/>
              </a:rPr>
              <a:t>Factors to increase the number of platelet released by megakaryocytes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9"/>
            <a:ext cx="2160000" cy="691875"/>
          </a:xfrm>
          <a:prstGeom prst="rect">
            <a:avLst/>
          </a:prstGeom>
        </p:spPr>
      </p:pic>
      <p:sp>
        <p:nvSpPr>
          <p:cNvPr id="5" name="TextBox 4"/>
          <p:cNvSpPr txBox="1"/>
          <p:nvPr/>
        </p:nvSpPr>
        <p:spPr>
          <a:xfrm>
            <a:off x="395536" y="1311950"/>
            <a:ext cx="6057800" cy="830997"/>
          </a:xfrm>
          <a:prstGeom prst="rect">
            <a:avLst/>
          </a:prstGeom>
          <a:solidFill>
            <a:schemeClr val="tx2">
              <a:lumMod val="75000"/>
            </a:schemeClr>
          </a:solid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Method to increase in-vitro production of platelets</a:t>
            </a:r>
          </a:p>
        </p:txBody>
      </p:sp>
      <p:sp>
        <p:nvSpPr>
          <p:cNvPr id="13" name="TextBox 12"/>
          <p:cNvSpPr txBox="1"/>
          <p:nvPr/>
        </p:nvSpPr>
        <p:spPr>
          <a:xfrm>
            <a:off x="4869162" y="9300775"/>
            <a:ext cx="1626070" cy="246221"/>
          </a:xfrm>
          <a:prstGeom prst="rect">
            <a:avLst/>
          </a:prstGeom>
          <a:noFill/>
        </p:spPr>
        <p:txBody>
          <a:bodyPr wrap="square" rtlCol="0">
            <a:spAutoFit/>
          </a:bodyPr>
          <a:lstStyle/>
          <a:p>
            <a:pPr algn="r"/>
            <a:r>
              <a:rPr lang="en-GB" sz="1000" dirty="0">
                <a:latin typeface="Arial" panose="020B0604020202020204" pitchFamily="34" charset="0"/>
                <a:cs typeface="Arial" panose="020B0604020202020204" pitchFamily="34" charset="0"/>
              </a:rPr>
              <a:t>Case Ref: Ghe-3579-18</a:t>
            </a:r>
          </a:p>
        </p:txBody>
      </p:sp>
      <p:sp>
        <p:nvSpPr>
          <p:cNvPr id="3" name="Text Placeholder 2"/>
          <p:cNvSpPr>
            <a:spLocks noGrp="1"/>
          </p:cNvSpPr>
          <p:nvPr>
            <p:ph type="body" sz="quarter" idx="15"/>
          </p:nvPr>
        </p:nvSpPr>
        <p:spPr>
          <a:xfrm>
            <a:off x="395288" y="4506442"/>
            <a:ext cx="6057900" cy="1454670"/>
          </a:xfrm>
        </p:spPr>
        <p:txBody>
          <a:bodyPr/>
          <a:lstStyle/>
          <a:p>
            <a:pPr marL="171450" indent="-171450" algn="just">
              <a:buFont typeface="Arial" panose="020B0604020202020204" pitchFamily="34" charset="0"/>
              <a:buChar char="•"/>
            </a:pPr>
            <a:r>
              <a:rPr lang="en-GB" sz="1050" dirty="0"/>
              <a:t>A method using soluble factors able to induce an </a:t>
            </a:r>
            <a:r>
              <a:rPr lang="en-GB" sz="1050" b="1" dirty="0"/>
              <a:t>acute release of platelets from MKs in vitro prior to harvest</a:t>
            </a:r>
            <a:r>
              <a:rPr lang="en-GB" sz="1050" dirty="0"/>
              <a:t>.</a:t>
            </a:r>
          </a:p>
          <a:p>
            <a:pPr marL="171450" indent="-171450" algn="just">
              <a:buFont typeface="Arial" panose="020B0604020202020204" pitchFamily="34" charset="0"/>
              <a:buChar char="•"/>
            </a:pPr>
            <a:endParaRPr lang="en-GB" sz="1050" dirty="0"/>
          </a:p>
          <a:p>
            <a:pPr marL="171450" indent="-171450" algn="just">
              <a:buFont typeface="Arial" panose="020B0604020202020204" pitchFamily="34" charset="0"/>
              <a:buChar char="•"/>
            </a:pPr>
            <a:r>
              <a:rPr lang="en-GB" sz="1050" dirty="0"/>
              <a:t>Tested in human cord-derived and </a:t>
            </a:r>
            <a:r>
              <a:rPr lang="en-GB" sz="1050" b="1" dirty="0"/>
              <a:t>iPSC-derived MKs</a:t>
            </a:r>
            <a:r>
              <a:rPr lang="en-GB" sz="1050" dirty="0"/>
              <a:t>.</a:t>
            </a:r>
          </a:p>
          <a:p>
            <a:pPr marL="171450" indent="-171450" algn="just">
              <a:buFont typeface="Arial" panose="020B0604020202020204" pitchFamily="34" charset="0"/>
              <a:buChar char="•"/>
            </a:pPr>
            <a:endParaRPr lang="en-GB" sz="1050" dirty="0"/>
          </a:p>
          <a:p>
            <a:pPr marL="171450" indent="-171450" algn="just">
              <a:buFont typeface="Arial" panose="020B0604020202020204" pitchFamily="34" charset="0"/>
              <a:buChar char="•"/>
            </a:pPr>
            <a:r>
              <a:rPr lang="en-GB" sz="1050" b="1" dirty="0"/>
              <a:t>Increase in platelet number up to 8 folds </a:t>
            </a:r>
            <a:r>
              <a:rPr lang="en-GB" sz="1050" dirty="0"/>
              <a:t>compared to untreated MKs. </a:t>
            </a:r>
          </a:p>
        </p:txBody>
      </p:sp>
      <p:sp>
        <p:nvSpPr>
          <p:cNvPr id="11" name="TextBox 10"/>
          <p:cNvSpPr txBox="1"/>
          <p:nvPr/>
        </p:nvSpPr>
        <p:spPr>
          <a:xfrm>
            <a:off x="431144" y="7977336"/>
            <a:ext cx="6057800" cy="1323439"/>
          </a:xfrm>
          <a:prstGeom prst="rect">
            <a:avLst/>
          </a:prstGeom>
          <a:solidFill>
            <a:schemeClr val="tx2">
              <a:lumMod val="75000"/>
            </a:schemeClr>
          </a:solidFill>
        </p:spPr>
        <p:txBody>
          <a:bodyPr wrap="square" rtlCol="0">
            <a:spAutoFit/>
          </a:bodyPr>
          <a:lstStyle/>
          <a:p>
            <a:pPr algn="r"/>
            <a:r>
              <a:rPr lang="en-GB" sz="1000" dirty="0">
                <a:solidFill>
                  <a:schemeClr val="bg1"/>
                </a:solidFill>
                <a:latin typeface="Arial" panose="020B0604020202020204" pitchFamily="34" charset="0"/>
                <a:cs typeface="Arial" panose="020B0604020202020204" pitchFamily="34" charset="0"/>
              </a:rPr>
              <a:t>For further information please contact:</a:t>
            </a:r>
          </a:p>
          <a:p>
            <a:pPr algn="r"/>
            <a:endParaRPr lang="en-GB" sz="1000" dirty="0">
              <a:solidFill>
                <a:schemeClr val="bg1"/>
              </a:solidFill>
              <a:latin typeface="Arial" panose="020B0604020202020204" pitchFamily="34" charset="0"/>
              <a:cs typeface="Arial" panose="020B0604020202020204" pitchFamily="34" charset="0"/>
            </a:endParaRPr>
          </a:p>
          <a:p>
            <a:pPr algn="r"/>
            <a:r>
              <a:rPr lang="en-GB" sz="1000" dirty="0">
                <a:solidFill>
                  <a:schemeClr val="bg1"/>
                </a:solidFill>
                <a:latin typeface="Arial" panose="020B0604020202020204" pitchFamily="34" charset="0"/>
                <a:cs typeface="Arial" panose="020B0604020202020204" pitchFamily="34" charset="0"/>
              </a:rPr>
              <a:t>Dafne Chirivino</a:t>
            </a:r>
          </a:p>
          <a:p>
            <a:pPr algn="r"/>
            <a:r>
              <a:rPr lang="en-GB" sz="1000" dirty="0">
                <a:solidFill>
                  <a:schemeClr val="bg1"/>
                </a:solidFill>
                <a:latin typeface="Arial" panose="020B0604020202020204" pitchFamily="34" charset="0"/>
                <a:cs typeface="Arial" panose="020B0604020202020204" pitchFamily="34" charset="0"/>
              </a:rPr>
              <a:t>Dafne.chirivino@enterprise.cam.ac.uk</a:t>
            </a:r>
          </a:p>
          <a:p>
            <a:pPr algn="r"/>
            <a:r>
              <a:rPr lang="en-GB" sz="1000" dirty="0">
                <a:solidFill>
                  <a:schemeClr val="bg1"/>
                </a:solidFill>
                <a:latin typeface="Arial" panose="020B0604020202020204" pitchFamily="34" charset="0"/>
                <a:cs typeface="Arial" panose="020B0604020202020204" pitchFamily="34" charset="0"/>
              </a:rPr>
              <a:t>+44 (0)1223 763719</a:t>
            </a:r>
          </a:p>
          <a:p>
            <a:pPr algn="r"/>
            <a:r>
              <a:rPr lang="en-GB" sz="1000" dirty="0">
                <a:solidFill>
                  <a:schemeClr val="bg1"/>
                </a:solidFill>
                <a:latin typeface="Arial" panose="020B0604020202020204" pitchFamily="34" charset="0"/>
                <a:cs typeface="Arial" panose="020B0604020202020204" pitchFamily="34" charset="0"/>
              </a:rPr>
              <a:t>Cambridge Enterprise Limited, University of Cambridge</a:t>
            </a:r>
          </a:p>
          <a:p>
            <a:pPr algn="r"/>
            <a:r>
              <a:rPr lang="en-GB" sz="1000" dirty="0">
                <a:solidFill>
                  <a:schemeClr val="bg1"/>
                </a:solidFill>
                <a:latin typeface="Arial" panose="020B0604020202020204" pitchFamily="34" charset="0"/>
                <a:cs typeface="Arial" panose="020B0604020202020204" pitchFamily="34" charset="0"/>
              </a:rPr>
              <a:t>Hauser Forum, 3 Charles Babbage Road, Cambridge CB3 0GTUK</a:t>
            </a:r>
          </a:p>
          <a:p>
            <a:pPr algn="r"/>
            <a:r>
              <a:rPr lang="en-GB" sz="1000" dirty="0">
                <a:solidFill>
                  <a:schemeClr val="bg1"/>
                </a:solidFill>
                <a:latin typeface="Arial" panose="020B0604020202020204" pitchFamily="34" charset="0"/>
                <a:cs typeface="Arial" panose="020B0604020202020204" pitchFamily="34" charset="0"/>
              </a:rPr>
              <a:t>www.enterprise.cam.ac.uk</a:t>
            </a:r>
          </a:p>
        </p:txBody>
      </p:sp>
      <p:sp>
        <p:nvSpPr>
          <p:cNvPr id="12" name="Text Placeholder 6">
            <a:extLst>
              <a:ext uri="{FF2B5EF4-FFF2-40B4-BE49-F238E27FC236}">
                <a16:creationId xmlns:a16="http://schemas.microsoft.com/office/drawing/2014/main" id="{E3324762-EA78-4DB0-B6C0-B5E147F10AE2}"/>
              </a:ext>
            </a:extLst>
          </p:cNvPr>
          <p:cNvSpPr>
            <a:spLocks noGrp="1"/>
          </p:cNvSpPr>
          <p:nvPr>
            <p:ph type="body" sz="quarter" idx="16"/>
          </p:nvPr>
        </p:nvSpPr>
        <p:spPr>
          <a:xfrm>
            <a:off x="438150" y="6069328"/>
            <a:ext cx="2952000" cy="1836000"/>
          </a:xfrm>
          <a:solidFill>
            <a:schemeClr val="accent1">
              <a:lumMod val="20000"/>
              <a:lumOff val="80000"/>
              <a:alpha val="50000"/>
            </a:schemeClr>
          </a:solidFill>
        </p:spPr>
        <p:txBody>
          <a:bodyPr/>
          <a:lstStyle/>
          <a:p>
            <a:pPr algn="ctr">
              <a:spcAft>
                <a:spcPts val="1200"/>
              </a:spcAft>
            </a:pPr>
            <a:r>
              <a:rPr lang="en-GB" b="1" dirty="0"/>
              <a:t>APPLICATIONS</a:t>
            </a:r>
          </a:p>
          <a:p>
            <a:pPr marL="360000" lvl="1" indent="-171450">
              <a:spcBef>
                <a:spcPts val="600"/>
              </a:spcBef>
              <a:buFont typeface="Arial" panose="020B0604020202020204" pitchFamily="34" charset="0"/>
              <a:buChar char="•"/>
            </a:pPr>
            <a:r>
              <a:rPr lang="en-GB" dirty="0"/>
              <a:t>Platelet production for cell therapy</a:t>
            </a:r>
          </a:p>
          <a:p>
            <a:pPr marL="360000" lvl="1" indent="-171450">
              <a:spcBef>
                <a:spcPts val="600"/>
              </a:spcBef>
              <a:buFont typeface="Arial" panose="020B0604020202020204" pitchFamily="34" charset="0"/>
              <a:buChar char="•"/>
            </a:pPr>
            <a:r>
              <a:rPr lang="en-GB" dirty="0"/>
              <a:t>Microfluidic bioreactors </a:t>
            </a:r>
          </a:p>
          <a:p>
            <a:pPr marL="360000" lvl="1" indent="-171450">
              <a:spcBef>
                <a:spcPts val="600"/>
              </a:spcBef>
              <a:buFont typeface="Arial" panose="020B0604020202020204" pitchFamily="34" charset="0"/>
              <a:buChar char="•"/>
            </a:pPr>
            <a:r>
              <a:rPr lang="en-GB" dirty="0"/>
              <a:t>Liquid cultures </a:t>
            </a:r>
          </a:p>
          <a:p>
            <a:pPr marL="360000" lvl="1" indent="-171450">
              <a:spcBef>
                <a:spcPts val="600"/>
              </a:spcBef>
              <a:buFont typeface="Arial" panose="020B0604020202020204" pitchFamily="34" charset="0"/>
              <a:buChar char="•"/>
            </a:pPr>
            <a:r>
              <a:rPr lang="en-GB" dirty="0"/>
              <a:t>Human cord-derived MKs </a:t>
            </a:r>
          </a:p>
          <a:p>
            <a:pPr marL="360000" lvl="1" indent="-171450">
              <a:spcBef>
                <a:spcPts val="600"/>
              </a:spcBef>
              <a:buFont typeface="Arial" panose="020B0604020202020204" pitchFamily="34" charset="0"/>
              <a:buChar char="•"/>
            </a:pPr>
            <a:r>
              <a:rPr lang="en-GB" dirty="0"/>
              <a:t>iPSC-derived MKs. 	</a:t>
            </a:r>
          </a:p>
        </p:txBody>
      </p:sp>
      <p:sp>
        <p:nvSpPr>
          <p:cNvPr id="14" name="Text Placeholder 6">
            <a:extLst>
              <a:ext uri="{FF2B5EF4-FFF2-40B4-BE49-F238E27FC236}">
                <a16:creationId xmlns:a16="http://schemas.microsoft.com/office/drawing/2014/main" id="{CEBBD2FD-B296-4278-8CB6-5C2F47FBB59E}"/>
              </a:ext>
            </a:extLst>
          </p:cNvPr>
          <p:cNvSpPr txBox="1">
            <a:spLocks/>
          </p:cNvSpPr>
          <p:nvPr/>
        </p:nvSpPr>
        <p:spPr>
          <a:xfrm>
            <a:off x="3501008" y="6069328"/>
            <a:ext cx="2952000" cy="1836000"/>
          </a:xfrm>
          <a:prstGeom prst="rect">
            <a:avLst/>
          </a:prstGeom>
          <a:solidFill>
            <a:schemeClr val="accent1">
              <a:lumMod val="20000"/>
              <a:lumOff val="80000"/>
              <a:alpha val="50000"/>
            </a:schemeClr>
          </a:solidFill>
        </p:spPr>
        <p:txBody>
          <a:bodyPr/>
          <a:lstStyle>
            <a:lvl1pPr marL="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1200"/>
              </a:spcAft>
            </a:pPr>
            <a:r>
              <a:rPr lang="en-GB" b="1" dirty="0"/>
              <a:t>COMMERCIAL OPPORTUNITY</a:t>
            </a:r>
          </a:p>
          <a:p>
            <a:pPr marL="171450" indent="-171450" algn="just">
              <a:buFont typeface="Arial" panose="020B0604020202020204" pitchFamily="34" charset="0"/>
              <a:buChar char="•"/>
            </a:pPr>
            <a:r>
              <a:rPr lang="en-GB" dirty="0"/>
              <a:t>We are seeking a commercial partner for collaboration and development of this technology, which is protected by GB patent application number: 1902428.0</a:t>
            </a:r>
          </a:p>
          <a:p>
            <a:pPr algn="just"/>
            <a:endParaRPr lang="en-GB" dirty="0"/>
          </a:p>
          <a:p>
            <a:pPr marL="171450" indent="-171450" algn="just">
              <a:buFont typeface="Arial" panose="020B0604020202020204" pitchFamily="34" charset="0"/>
              <a:buChar char="•"/>
            </a:pPr>
            <a:r>
              <a:rPr lang="en-GB" dirty="0"/>
              <a:t>The method is currently unpublished.</a:t>
            </a:r>
          </a:p>
          <a:p>
            <a:pPr marL="171450" indent="-171450" algn="just">
              <a:buFont typeface="Arial" panose="020B0604020202020204" pitchFamily="34" charset="0"/>
              <a:buChar char="•"/>
            </a:pPr>
            <a:endParaRPr lang="en-GB" dirty="0"/>
          </a:p>
        </p:txBody>
      </p:sp>
      <p:pic>
        <p:nvPicPr>
          <p:cNvPr id="15" name="Picture 14">
            <a:extLst>
              <a:ext uri="{FF2B5EF4-FFF2-40B4-BE49-F238E27FC236}">
                <a16:creationId xmlns:a16="http://schemas.microsoft.com/office/drawing/2014/main" id="{26B49FC3-EC2D-476F-B473-4B58410974CE}"/>
              </a:ext>
            </a:extLst>
          </p:cNvPr>
          <p:cNvPicPr>
            <a:picLocks noChangeAspect="1"/>
          </p:cNvPicPr>
          <p:nvPr/>
        </p:nvPicPr>
        <p:blipFill rotWithShape="1">
          <a:blip r:embed="rId3">
            <a:extLst>
              <a:ext uri="{28A0092B-C50C-407E-A947-70E740481C1C}">
                <a14:useLocalDpi xmlns:a14="http://schemas.microsoft.com/office/drawing/2010/main" val="0"/>
              </a:ext>
            </a:extLst>
          </a:blip>
          <a:srcRect l="214" t="64378" r="-214" b="2479"/>
          <a:stretch/>
        </p:blipFill>
        <p:spPr>
          <a:xfrm>
            <a:off x="395188" y="2792761"/>
            <a:ext cx="6057900" cy="1437761"/>
          </a:xfrm>
          <a:prstGeom prst="rect">
            <a:avLst/>
          </a:prstGeom>
        </p:spPr>
      </p:pic>
    </p:spTree>
    <p:extLst>
      <p:ext uri="{BB962C8B-B14F-4D97-AF65-F5344CB8AC3E}">
        <p14:creationId xmlns:p14="http://schemas.microsoft.com/office/powerpoint/2010/main" val="280597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6250" y="3224808"/>
            <a:ext cx="5977086" cy="6768752"/>
          </a:xfrm>
        </p:spPr>
        <p:txBody>
          <a:bodyPr/>
          <a:lstStyle/>
          <a:p>
            <a:r>
              <a:rPr lang="en-GB" sz="1200" b="1" dirty="0"/>
              <a:t>Background</a:t>
            </a:r>
          </a:p>
          <a:p>
            <a:endParaRPr lang="en-GB" sz="1200" b="1" dirty="0"/>
          </a:p>
          <a:p>
            <a:r>
              <a:rPr lang="en-GB" sz="1200" dirty="0"/>
              <a:t>In vitro production of platelet offers a clinical solution for the treatment of patients with thrombocytopenia and other bleeding disorders.</a:t>
            </a:r>
          </a:p>
          <a:p>
            <a:r>
              <a:rPr lang="en-GB" sz="1200" dirty="0"/>
              <a:t>Current approaches for in vitro platelet production use either microfluidic bioreactors or filtration from liquid cultures. Today the challenge with such systems is to obtain high yields of functional platelets in order to meet the increasing clinical demand.</a:t>
            </a:r>
          </a:p>
          <a:p>
            <a:endParaRPr lang="en-GB" sz="1200" dirty="0"/>
          </a:p>
          <a:p>
            <a:endParaRPr lang="en-GB" sz="1200" dirty="0"/>
          </a:p>
          <a:p>
            <a:endParaRPr lang="en-GB" sz="1200" dirty="0"/>
          </a:p>
          <a:p>
            <a:endParaRPr lang="en-GB" sz="1200" dirty="0"/>
          </a:p>
          <a:p>
            <a:r>
              <a:rPr lang="en-GB" sz="1200" b="1" dirty="0"/>
              <a:t>Technology</a:t>
            </a:r>
          </a:p>
          <a:p>
            <a:endParaRPr lang="en-GB" sz="1200" b="1" dirty="0"/>
          </a:p>
          <a:p>
            <a:r>
              <a:rPr lang="en-GB" sz="1200" dirty="0"/>
              <a:t>Cedric Ghevaert, Holly Foster and Nina Herbert from the Department of Haematology at the University of Cambridge have identified key factors able to induce an acute release of platelets from MKs. Such factors can be used in any in vitro platelet production system right before harvest to increase platelets yield. </a:t>
            </a:r>
          </a:p>
          <a:p>
            <a:endParaRPr lang="en-GB" sz="1200" dirty="0"/>
          </a:p>
          <a:p>
            <a:r>
              <a:rPr lang="en-GB" sz="1200" dirty="0"/>
              <a:t>The method has been proven to be efficacious with both human cord-derived and iPSC-derived MKs showing an increase in platelet number of several folds. </a:t>
            </a:r>
          </a:p>
        </p:txBody>
      </p:sp>
      <p:sp>
        <p:nvSpPr>
          <p:cNvPr id="10" name="TextBox 9"/>
          <p:cNvSpPr txBox="1"/>
          <p:nvPr/>
        </p:nvSpPr>
        <p:spPr>
          <a:xfrm>
            <a:off x="4869162" y="9300775"/>
            <a:ext cx="1626070" cy="246221"/>
          </a:xfrm>
          <a:prstGeom prst="rect">
            <a:avLst/>
          </a:prstGeom>
          <a:noFill/>
        </p:spPr>
        <p:txBody>
          <a:bodyPr wrap="square" rtlCol="0">
            <a:spAutoFit/>
          </a:bodyPr>
          <a:lstStyle/>
          <a:p>
            <a:pPr algn="r"/>
            <a:r>
              <a:rPr lang="en-GB" sz="1000" dirty="0">
                <a:latin typeface="Arial" panose="020B0604020202020204" pitchFamily="34" charset="0"/>
                <a:cs typeface="Arial" panose="020B0604020202020204" pitchFamily="34" charset="0"/>
              </a:rPr>
              <a:t>Case Ref: Ghe-3579-18</a:t>
            </a:r>
          </a:p>
        </p:txBody>
      </p:sp>
      <p:pic>
        <p:nvPicPr>
          <p:cNvPr id="9" name="Picture 8">
            <a:extLst>
              <a:ext uri="{FF2B5EF4-FFF2-40B4-BE49-F238E27FC236}">
                <a16:creationId xmlns:a16="http://schemas.microsoft.com/office/drawing/2014/main" id="{6D4B2E17-30B1-4DDC-B564-EF3C1BF02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9"/>
            <a:ext cx="2160000" cy="691875"/>
          </a:xfrm>
          <a:prstGeom prst="rect">
            <a:avLst/>
          </a:prstGeom>
        </p:spPr>
      </p:pic>
      <p:pic>
        <p:nvPicPr>
          <p:cNvPr id="11" name="Picture 10">
            <a:extLst>
              <a:ext uri="{FF2B5EF4-FFF2-40B4-BE49-F238E27FC236}">
                <a16:creationId xmlns:a16="http://schemas.microsoft.com/office/drawing/2014/main" id="{1195FB66-08D1-4D25-9257-A8E6A5CE9DED}"/>
              </a:ext>
            </a:extLst>
          </p:cNvPr>
          <p:cNvPicPr>
            <a:picLocks noChangeAspect="1"/>
          </p:cNvPicPr>
          <p:nvPr/>
        </p:nvPicPr>
        <p:blipFill rotWithShape="1">
          <a:blip r:embed="rId3">
            <a:extLst>
              <a:ext uri="{28A0092B-C50C-407E-A947-70E740481C1C}">
                <a14:useLocalDpi xmlns:a14="http://schemas.microsoft.com/office/drawing/2010/main" val="0"/>
              </a:ext>
            </a:extLst>
          </a:blip>
          <a:srcRect l="214" t="64378" r="-214" b="2479"/>
          <a:stretch/>
        </p:blipFill>
        <p:spPr>
          <a:xfrm>
            <a:off x="395188" y="1424608"/>
            <a:ext cx="6057900" cy="1437761"/>
          </a:xfrm>
          <a:prstGeom prst="rect">
            <a:avLst/>
          </a:prstGeom>
        </p:spPr>
      </p:pic>
    </p:spTree>
    <p:extLst>
      <p:ext uri="{BB962C8B-B14F-4D97-AF65-F5344CB8AC3E}">
        <p14:creationId xmlns:p14="http://schemas.microsoft.com/office/powerpoint/2010/main" val="2664354712"/>
      </p:ext>
    </p:extLst>
  </p:cSld>
  <p:clrMapOvr>
    <a:masterClrMapping/>
  </p:clrMapOvr>
</p:sld>
</file>

<file path=ppt/theme/theme1.xml><?xml version="1.0" encoding="utf-8"?>
<a:theme xmlns:a="http://schemas.openxmlformats.org/drawingml/2006/main" name="CE Marketing Sheet with comments">
  <a:themeElements>
    <a:clrScheme name="Custom 1">
      <a:dk1>
        <a:srgbClr val="003E7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 Marketing Sheet Powerpoint  -  Read-Only" id="{497DB498-FBA4-417C-8667-44BDB768635A}" vid="{957805E8-4D62-4B7A-B16B-30EF668B001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FEF8E863D2F43A4C0A7D073DB17A6" ma:contentTypeVersion="11" ma:contentTypeDescription="Create a new document." ma:contentTypeScope="" ma:versionID="b183b6f9cbb17029609e5d3cee6208e1">
  <xsd:schema xmlns:xsd="http://www.w3.org/2001/XMLSchema" xmlns:xs="http://www.w3.org/2001/XMLSchema" xmlns:p="http://schemas.microsoft.com/office/2006/metadata/properties" xmlns:ns2="e810f329-9de8-4a4c-9952-31da0d8ead92" xmlns:ns3="a4007983-aa9a-4ecb-9d69-959dcdfa7086" targetNamespace="http://schemas.microsoft.com/office/2006/metadata/properties" ma:root="true" ma:fieldsID="b8185e6464c077e83ad07ef82f907239" ns2:_="" ns3:_="">
    <xsd:import namespace="e810f329-9de8-4a4c-9952-31da0d8ead92"/>
    <xsd:import namespace="a4007983-aa9a-4ecb-9d69-959dcdfa70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0f329-9de8-4a4c-9952-31da0d8ead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007983-aa9a-4ecb-9d69-959dcdfa70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810f329-9de8-4a4c-9952-31da0d8ead92">CKTZS4HZ3HTH-868002287-779816</_dlc_DocId>
    <_dlc_DocIdUrl xmlns="e810f329-9de8-4a4c-9952-31da0d8ead92">
      <Url>https://cambridgeenterprise.sharepoint.com/sites/dynamics-live/_layouts/15/DocIdRedir.aspx?ID=CKTZS4HZ3HTH-868002287-779816</Url>
      <Description>CKTZS4HZ3HTH-868002287-779816</Description>
    </_dlc_DocIdUrl>
  </documentManagement>
</p:properties>
</file>

<file path=customXml/itemProps1.xml><?xml version="1.0" encoding="utf-8"?>
<ds:datastoreItem xmlns:ds="http://schemas.openxmlformats.org/officeDocument/2006/customXml" ds:itemID="{32DEFBE9-0F01-4711-BDFF-11ACEB28109C}">
  <ds:schemaRefs>
    <ds:schemaRef ds:uri="http://schemas.microsoft.com/sharepoint/events"/>
  </ds:schemaRefs>
</ds:datastoreItem>
</file>

<file path=customXml/itemProps2.xml><?xml version="1.0" encoding="utf-8"?>
<ds:datastoreItem xmlns:ds="http://schemas.openxmlformats.org/officeDocument/2006/customXml" ds:itemID="{2815BFC6-6134-4F53-95F8-0FBD033A3313}">
  <ds:schemaRefs>
    <ds:schemaRef ds:uri="http://schemas.microsoft.com/sharepoint/v3/contenttype/forms"/>
  </ds:schemaRefs>
</ds:datastoreItem>
</file>

<file path=customXml/itemProps3.xml><?xml version="1.0" encoding="utf-8"?>
<ds:datastoreItem xmlns:ds="http://schemas.openxmlformats.org/officeDocument/2006/customXml" ds:itemID="{06E214E5-DD87-485A-9A3D-BBA272EBC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0f329-9de8-4a4c-9952-31da0d8ead92"/>
    <ds:schemaRef ds:uri="a4007983-aa9a-4ecb-9d69-959dcdfa70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7D222C-182C-41B7-8381-8AFE4A350562}">
  <ds:schemaRefs>
    <ds:schemaRef ds:uri="http://schemas.microsoft.com/office/2006/metadata/properties"/>
    <ds:schemaRef ds:uri="e810f329-9de8-4a4c-9952-31da0d8ead92"/>
    <ds:schemaRef ds:uri="http://purl.org/dc/terms/"/>
    <ds:schemaRef ds:uri="a4007983-aa9a-4ecb-9d69-959dcdfa7086"/>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Ghe-3579-18_Marketing Sheet</Template>
  <TotalTime>260</TotalTime>
  <Words>307</Words>
  <Application>Microsoft Office PowerPoint</Application>
  <PresentationFormat>A4 Paper (210x297 mm)</PresentationFormat>
  <Paragraphs>40</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CE Marketing Sheet with comments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Dafne Chirivino</dc:creator>
  <cp:lastModifiedBy>Dafne Chirivino</cp:lastModifiedBy>
  <cp:revision>20</cp:revision>
  <dcterms:created xsi:type="dcterms:W3CDTF">2019-05-10T14:14:43Z</dcterms:created>
  <dcterms:modified xsi:type="dcterms:W3CDTF">2019-08-01T12:33:07Z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0x010100DC1FEF8E863D2F43A4C0A7D073DB17A6</vt:lpwstr>
  </property>
  <property fmtid="{D5CDD505-2E9C-101B-9397-08002B2CF9AE}" pid="3" name="_dlc_DocIdItemGuid">
    <vt:lpwstr>b1304589-5e41-4502-b108-e4c439a8736b</vt:lpwstr>
  </property>
</Properties>
</file>